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74" r:id="rId10"/>
    <p:sldId id="263" r:id="rId11"/>
    <p:sldId id="264" r:id="rId12"/>
    <p:sldId id="275" r:id="rId13"/>
    <p:sldId id="265" r:id="rId14"/>
    <p:sldId id="266" r:id="rId15"/>
    <p:sldId id="267" r:id="rId16"/>
    <p:sldId id="268" r:id="rId17"/>
    <p:sldId id="271" r:id="rId18"/>
    <p:sldId id="272" r:id="rId19"/>
    <p:sldId id="273" r:id="rId20"/>
    <p:sldId id="276" r:id="rId21"/>
    <p:sldId id="283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F5A1A-A9BC-4999-BB8C-885E541CB328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CAB83-D205-40A7-8A94-AB24EEFCD4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360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3CAB83-D205-40A7-8A94-AB24EEFCD439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782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EE8F8C-B18C-4E37-9FAF-3C40B35E5015}" type="datetimeFigureOut">
              <a:rPr lang="es-SV" smtClean="0"/>
              <a:t>12/9/2018</a:t>
            </a:fld>
            <a:endParaRPr lang="es-SV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BF8E58-998C-4631-B02F-DB4CD095CC5F}" type="slidenum">
              <a:rPr lang="es-SV" smtClean="0"/>
              <a:t>‹Nº›</a:t>
            </a:fld>
            <a:endParaRPr lang="es-SV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28753" y="1412776"/>
            <a:ext cx="8654036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Enfermedades que causan</a:t>
            </a:r>
          </a:p>
          <a:p>
            <a:pPr algn="ctr"/>
            <a:endParaRPr lang="es-E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Ceguera y Baja Visión</a:t>
            </a:r>
          </a:p>
          <a:p>
            <a:pPr algn="ctr"/>
            <a:endParaRPr lang="es-E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s-E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s-ES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19476" y="4077072"/>
            <a:ext cx="80725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s-E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Dra., </a:t>
            </a:r>
            <a:r>
              <a:rPr lang="es-E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Zoila Angélica Mendoza Macall</a:t>
            </a:r>
            <a:endParaRPr lang="es-E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96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/>
              <a:t>RETINOPATÍA DIABÉTICA</a:t>
            </a:r>
            <a:endParaRPr lang="es-SV" sz="4000" dirty="0" smtClean="0"/>
          </a:p>
          <a:p>
            <a:endParaRPr lang="es-SV" sz="4000" dirty="0"/>
          </a:p>
          <a:p>
            <a:r>
              <a:rPr lang="es-SV" dirty="0" smtClean="0"/>
              <a:t>Es  el daño de la microcirculación de la retina, la cual es provocada por las alteraciones metabólicas del azúcar en la sangre.</a:t>
            </a:r>
          </a:p>
          <a:p>
            <a:endParaRPr lang="es-SV" dirty="0"/>
          </a:p>
          <a:p>
            <a:r>
              <a:rPr lang="es-SV" dirty="0" smtClean="0"/>
              <a:t>En todo paciente diabético se </a:t>
            </a:r>
            <a:r>
              <a:rPr lang="es-SV" dirty="0" smtClean="0"/>
              <a:t>recomienda, control </a:t>
            </a:r>
            <a:r>
              <a:rPr lang="es-SV" dirty="0" smtClean="0"/>
              <a:t>oftalmológico anual ,desde el momento del  diagnostico de la enfermedad,  para detectar tempranamente alteraciones de la retina.</a:t>
            </a:r>
          </a:p>
          <a:p>
            <a:endParaRPr lang="es-SV" dirty="0"/>
          </a:p>
          <a:p>
            <a:r>
              <a:rPr lang="es-SV" dirty="0" smtClean="0"/>
              <a:t>Se clasifica en estadio pre  proliferativo ,en el cual no hay presencia  de neo vascularizaciones y el estadio de </a:t>
            </a:r>
            <a:r>
              <a:rPr lang="es-SV" dirty="0" smtClean="0"/>
              <a:t>proliferación, cuando </a:t>
            </a:r>
            <a:r>
              <a:rPr lang="es-SV" dirty="0" smtClean="0"/>
              <a:t>ya hay  presencia de </a:t>
            </a:r>
            <a:r>
              <a:rPr lang="es-SV" dirty="0" smtClean="0"/>
              <a:t>estas, </a:t>
            </a:r>
            <a:r>
              <a:rPr lang="es-SV" dirty="0" smtClean="0"/>
              <a:t>las cuales provocan, hemorragia  vítrea y proliferación fibro vascular, lo que puede llevar a un desprendimiento </a:t>
            </a:r>
            <a:r>
              <a:rPr lang="es-SV" dirty="0" smtClean="0"/>
              <a:t>traccional </a:t>
            </a:r>
            <a:r>
              <a:rPr lang="es-SV" dirty="0" smtClean="0"/>
              <a:t>de la retina.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/>
              <a:t>TRATAMIENTO </a:t>
            </a:r>
            <a:r>
              <a:rPr lang="es-SV" sz="4000" dirty="0" smtClean="0"/>
              <a:t>RETINOPATÍA DIABÉTICA</a:t>
            </a:r>
            <a:endParaRPr lang="es-SV" sz="4000" dirty="0" smtClean="0"/>
          </a:p>
          <a:p>
            <a:endParaRPr lang="es-SV" sz="4000" dirty="0"/>
          </a:p>
          <a:p>
            <a:pPr marL="342900" indent="-342900">
              <a:buAutoNum type="arabicPeriod"/>
            </a:pPr>
            <a:r>
              <a:rPr lang="es-SV" dirty="0" smtClean="0"/>
              <a:t>PREVENCIÓN.</a:t>
            </a:r>
          </a:p>
          <a:p>
            <a:pPr marL="342900" indent="-342900">
              <a:buAutoNum type="arabicPeriod"/>
            </a:pPr>
            <a:endParaRPr lang="es-SV" dirty="0" smtClean="0"/>
          </a:p>
          <a:p>
            <a:r>
              <a:rPr lang="es-SV" dirty="0" smtClean="0"/>
              <a:t>2. </a:t>
            </a:r>
            <a:r>
              <a:rPr lang="es-SV" dirty="0" smtClean="0"/>
              <a:t>TRATAMIENTOS: </a:t>
            </a:r>
          </a:p>
          <a:p>
            <a:endParaRPr lang="es-SV" dirty="0"/>
          </a:p>
          <a:p>
            <a:r>
              <a:rPr lang="es-SV" dirty="0" smtClean="0"/>
              <a:t>-   Fotocoagulación </a:t>
            </a:r>
            <a:r>
              <a:rPr lang="es-SV" dirty="0" smtClean="0"/>
              <a:t>con </a:t>
            </a:r>
            <a:r>
              <a:rPr lang="es-SV" dirty="0"/>
              <a:t>R</a:t>
            </a:r>
            <a:r>
              <a:rPr lang="es-SV" dirty="0" smtClean="0"/>
              <a:t>ayo Láser. </a:t>
            </a:r>
            <a:endParaRPr lang="es-SV" dirty="0" smtClean="0"/>
          </a:p>
          <a:p>
            <a:r>
              <a:rPr lang="es-SV" dirty="0" smtClean="0"/>
              <a:t>-   Vitrectomía.</a:t>
            </a:r>
            <a:endParaRPr lang="es-SV" dirty="0" smtClean="0"/>
          </a:p>
          <a:p>
            <a:pPr marL="285750" indent="-285750">
              <a:buFontTx/>
              <a:buChar char="-"/>
            </a:pPr>
            <a:r>
              <a:rPr lang="es-SV" dirty="0" smtClean="0"/>
              <a:t>Inyecciones Intra Vítreas, de medicamentos contra  la proliferación </a:t>
            </a:r>
            <a:r>
              <a:rPr lang="es-SV" dirty="0" smtClean="0"/>
              <a:t>vascular.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904" y="3789040"/>
            <a:ext cx="3460838" cy="2592288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6672"/>
            <a:ext cx="6033351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7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/>
              <a:t>DEGENERACION MACULAR POR LA EDAD</a:t>
            </a:r>
          </a:p>
          <a:p>
            <a:endParaRPr lang="es-SV" sz="4000" dirty="0"/>
          </a:p>
          <a:p>
            <a:r>
              <a:rPr lang="es-SV" dirty="0"/>
              <a:t>La </a:t>
            </a:r>
            <a:r>
              <a:rPr lang="es-SV" dirty="0" smtClean="0"/>
              <a:t>Degeneración </a:t>
            </a:r>
            <a:r>
              <a:rPr lang="es-SV" dirty="0"/>
              <a:t>M</a:t>
            </a:r>
            <a:r>
              <a:rPr lang="es-SV" dirty="0" smtClean="0"/>
              <a:t>acular </a:t>
            </a:r>
            <a:r>
              <a:rPr lang="es-SV" dirty="0"/>
              <a:t>es un trastorno ocular que destruye lentamente la visión central </a:t>
            </a:r>
            <a:r>
              <a:rPr lang="es-SV" dirty="0" smtClean="0"/>
              <a:t>, lo </a:t>
            </a:r>
            <a:r>
              <a:rPr lang="es-SV" dirty="0"/>
              <a:t>cual dificulta la lectura y la visualización de detalles </a:t>
            </a:r>
            <a:r>
              <a:rPr lang="es-SV" dirty="0" smtClean="0"/>
              <a:t>finos y rasgos</a:t>
            </a:r>
            <a:r>
              <a:rPr lang="es-SV" dirty="0" smtClean="0"/>
              <a:t>.</a:t>
            </a:r>
            <a:endParaRPr lang="es-SV" dirty="0"/>
          </a:p>
          <a:p>
            <a:r>
              <a:rPr lang="es-SV" dirty="0"/>
              <a:t>La enfermedad es más común en personas de más de 60 años, razón por la cual a menudo se denomina D</a:t>
            </a:r>
            <a:r>
              <a:rPr lang="es-SV" dirty="0" smtClean="0"/>
              <a:t>egeneración Macular </a:t>
            </a:r>
            <a:r>
              <a:rPr lang="es-SV" dirty="0"/>
              <a:t>A</a:t>
            </a:r>
            <a:r>
              <a:rPr lang="es-SV" dirty="0" smtClean="0"/>
              <a:t>sociada </a:t>
            </a:r>
            <a:r>
              <a:rPr lang="es-SV" dirty="0"/>
              <a:t>con la </a:t>
            </a:r>
            <a:r>
              <a:rPr lang="es-SV" dirty="0" smtClean="0"/>
              <a:t>edad </a:t>
            </a:r>
            <a:r>
              <a:rPr lang="es-SV" dirty="0"/>
              <a:t>(DMAE o DME) .</a:t>
            </a:r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257722"/>
            <a:ext cx="89289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4000" dirty="0" smtClean="0"/>
              <a:t>TIPOS</a:t>
            </a:r>
          </a:p>
          <a:p>
            <a:endParaRPr lang="es-SV" sz="4000" dirty="0"/>
          </a:p>
          <a:p>
            <a:r>
              <a:rPr lang="es-SV" dirty="0"/>
              <a:t>Existen dos tipos de degeneración macular </a:t>
            </a:r>
            <a:r>
              <a:rPr lang="es-SV" dirty="0" smtClean="0"/>
              <a:t>relacionada a </a:t>
            </a:r>
            <a:r>
              <a:rPr lang="es-SV" dirty="0" smtClean="0"/>
              <a:t>la </a:t>
            </a:r>
            <a:r>
              <a:rPr lang="es-SV" dirty="0"/>
              <a:t>edad:</a:t>
            </a:r>
          </a:p>
          <a:p>
            <a:r>
              <a:rPr lang="es-SV" dirty="0"/>
              <a:t>La </a:t>
            </a:r>
            <a:r>
              <a:rPr lang="es-SV" i="1" dirty="0"/>
              <a:t>DME </a:t>
            </a:r>
            <a:r>
              <a:rPr lang="es-SV" i="1" dirty="0" smtClean="0"/>
              <a:t>SECA, </a:t>
            </a:r>
            <a:r>
              <a:rPr lang="es-SV" dirty="0"/>
              <a:t> ocurre cuando los vasos sanguíneos bajo la mácula se </a:t>
            </a:r>
            <a:r>
              <a:rPr lang="es-SV" dirty="0" smtClean="0"/>
              <a:t> vuelven </a:t>
            </a:r>
            <a:r>
              <a:rPr lang="es-SV" dirty="0"/>
              <a:t>delgados y frágiles. Se forman pequeños depósitos amarillos, llamados </a:t>
            </a:r>
            <a:r>
              <a:rPr lang="es-SV" dirty="0" smtClean="0"/>
              <a:t> Drussens.  </a:t>
            </a:r>
            <a:r>
              <a:rPr lang="es-SV" dirty="0"/>
              <a:t>Casi todas las personas con degeneración macular comienzan con la forma seca.</a:t>
            </a:r>
          </a:p>
          <a:p>
            <a:r>
              <a:rPr lang="es-SV" dirty="0"/>
              <a:t>La </a:t>
            </a:r>
            <a:r>
              <a:rPr lang="es-SV" i="1" dirty="0"/>
              <a:t>DME </a:t>
            </a:r>
            <a:r>
              <a:rPr lang="es-SV" i="1" dirty="0" smtClean="0"/>
              <a:t>HÚMEDA, </a:t>
            </a:r>
            <a:r>
              <a:rPr lang="es-SV" dirty="0"/>
              <a:t> ocurre sólo en alrededor del 10% de las personas con </a:t>
            </a:r>
            <a:r>
              <a:rPr lang="es-SV" dirty="0" smtClean="0"/>
              <a:t>Degeneración </a:t>
            </a:r>
            <a:r>
              <a:rPr lang="es-SV" dirty="0"/>
              <a:t>M</a:t>
            </a:r>
            <a:r>
              <a:rPr lang="es-SV" dirty="0" smtClean="0"/>
              <a:t>acular</a:t>
            </a:r>
            <a:r>
              <a:rPr lang="es-SV" dirty="0"/>
              <a:t>. Crecen nuevos vasos anormales y muy frágiles bajo la mácula. Estos vasos dejan escapar sangre y líquido. </a:t>
            </a:r>
            <a:r>
              <a:rPr lang="es-SV" dirty="0" smtClean="0"/>
              <a:t>Este </a:t>
            </a:r>
            <a:r>
              <a:rPr lang="es-SV" dirty="0"/>
              <a:t>tipo de DME causa la mayor parte de la pérdida de la visión asociada con la </a:t>
            </a:r>
            <a:r>
              <a:rPr lang="es-SV" dirty="0" smtClean="0"/>
              <a:t>enfermedad</a:t>
            </a:r>
            <a:r>
              <a:rPr lang="es-SV" dirty="0" smtClean="0"/>
              <a:t>. La Mácula es el centro de la Retina en donde están concentrada la función visual fina, la cual nos permite ver líneas, rasgos, leer y ver el detalle de las cosas.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4000" dirty="0" smtClean="0"/>
              <a:t>FACTORES</a:t>
            </a:r>
          </a:p>
          <a:p>
            <a:endParaRPr lang="es-SV" sz="4000" dirty="0"/>
          </a:p>
          <a:p>
            <a:r>
              <a:rPr lang="es-SV" dirty="0"/>
              <a:t>Los factores de riesgo para la DME son:</a:t>
            </a:r>
          </a:p>
          <a:p>
            <a:r>
              <a:rPr lang="es-SV" dirty="0"/>
              <a:t>Antecedentes familiares de la enfermedad </a:t>
            </a:r>
          </a:p>
          <a:p>
            <a:r>
              <a:rPr lang="es-SV" dirty="0"/>
              <a:t>Ser de raza blanca</a:t>
            </a:r>
          </a:p>
          <a:p>
            <a:r>
              <a:rPr lang="es-SV" dirty="0"/>
              <a:t>Fumar cigarrillo</a:t>
            </a:r>
          </a:p>
          <a:p>
            <a:r>
              <a:rPr lang="es-SV" dirty="0"/>
              <a:t>Dieta rica en grasas</a:t>
            </a:r>
          </a:p>
          <a:p>
            <a:r>
              <a:rPr lang="es-SV" dirty="0"/>
              <a:t>Ser mujer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4000" dirty="0" smtClean="0"/>
              <a:t>TRATAMIENTO</a:t>
            </a:r>
          </a:p>
          <a:p>
            <a:endParaRPr lang="es-SV" sz="4000" dirty="0"/>
          </a:p>
          <a:p>
            <a:r>
              <a:rPr lang="es-SV" dirty="0" smtClean="0"/>
              <a:t>- Cirugía </a:t>
            </a:r>
            <a:r>
              <a:rPr lang="es-SV" dirty="0"/>
              <a:t>láser (fotocoagulación con láser): un pequeño haz de luz destruye los vasos sanguíneos anormales y permeables.</a:t>
            </a:r>
          </a:p>
          <a:p>
            <a:r>
              <a:rPr lang="es-SV" dirty="0" smtClean="0"/>
              <a:t>- Terapia </a:t>
            </a:r>
            <a:r>
              <a:rPr lang="es-SV" dirty="0"/>
              <a:t>fotodinámica: una luz activa un fármaco que se inyecta en el cuerpo para destruir los vasos sanguíneos permeables.</a:t>
            </a:r>
          </a:p>
          <a:p>
            <a:r>
              <a:rPr lang="es-SV" dirty="0" smtClean="0"/>
              <a:t>- </a:t>
            </a:r>
            <a:r>
              <a:rPr lang="es-SV" dirty="0" smtClean="0"/>
              <a:t>Medicamentos  antiangiogénicos  </a:t>
            </a:r>
            <a:r>
              <a:rPr lang="es-SV" dirty="0"/>
              <a:t>que impiden la formación de nuevos vasos </a:t>
            </a:r>
            <a:r>
              <a:rPr lang="es-SV" dirty="0" smtClean="0"/>
              <a:t>sanguíneos, los cuales  </a:t>
            </a:r>
            <a:r>
              <a:rPr lang="es-SV" dirty="0"/>
              <a:t>se inyectan en el ojo (éste es un proceso indoloro</a:t>
            </a:r>
            <a:r>
              <a:rPr lang="es-SV" dirty="0" smtClean="0"/>
              <a:t>).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1500"/>
            <a:ext cx="2400300" cy="190500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2" y="2505075"/>
            <a:ext cx="2466975" cy="1847850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352925"/>
            <a:ext cx="2622901" cy="210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9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9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9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196752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En el mundo existen aproximadamente 300 millones  de  personas con discapacidad  visual, de los cuales unos 40 millones son ciegos y el resto de baja vision.</a:t>
            </a:r>
          </a:p>
          <a:p>
            <a:endParaRPr lang="es-SV" dirty="0"/>
          </a:p>
          <a:p>
            <a:r>
              <a:rPr lang="es-SV" dirty="0" smtClean="0"/>
              <a:t>La perdida de la vision se refiere,  a perdida  parcial o completa de esta, considerándose legalmente </a:t>
            </a:r>
            <a:r>
              <a:rPr lang="es-SV" dirty="0"/>
              <a:t> </a:t>
            </a:r>
            <a:r>
              <a:rPr lang="es-SV" dirty="0" smtClean="0"/>
              <a:t>ciega a una persona,  con visión de menos 20/200.</a:t>
            </a:r>
          </a:p>
          <a:p>
            <a:endParaRPr lang="es-SV" dirty="0"/>
          </a:p>
          <a:p>
            <a:r>
              <a:rPr lang="es-SV" dirty="0" smtClean="0"/>
              <a:t>La mayor parte de las personas con discapacidad visual se  encuentran en países en vías de desarrollo y un 80% o mas de estas, se encuentran en la quinta década de  la vida  o mas .</a:t>
            </a:r>
          </a:p>
          <a:p>
            <a:endParaRPr lang="es-SV" dirty="0"/>
          </a:p>
          <a:p>
            <a:r>
              <a:rPr lang="es-SV" dirty="0" smtClean="0"/>
              <a:t>En términos generales, la discapacidad visual mas importante es la relacionada a defectos de refracción no corregidos aunque las cataratas siguen siendo la causa mas grande de ceguera seguidos por Retinopatía  Diabética, la cual ha alcanzado proporciones alarmantes y seguido ,el glaucoma.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467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69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85698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Causas de </a:t>
            </a:r>
            <a:r>
              <a:rPr lang="es-SV" sz="2800" dirty="0" smtClean="0"/>
              <a:t>Ceguera </a:t>
            </a:r>
            <a:r>
              <a:rPr lang="es-SV" sz="2800" dirty="0" smtClean="0"/>
              <a:t>o </a:t>
            </a:r>
            <a:r>
              <a:rPr lang="es-SV" sz="2800" dirty="0" smtClean="0"/>
              <a:t>Baja </a:t>
            </a:r>
            <a:r>
              <a:rPr lang="es-SV" sz="2800" dirty="0" smtClean="0"/>
              <a:t>Visión</a:t>
            </a:r>
            <a:r>
              <a:rPr lang="es-SV" sz="2800" dirty="0" smtClean="0"/>
              <a:t>.</a:t>
            </a:r>
            <a:endParaRPr lang="es-SV" sz="2800" dirty="0" smtClean="0"/>
          </a:p>
          <a:p>
            <a:endParaRPr lang="es-SV" dirty="0"/>
          </a:p>
          <a:p>
            <a:r>
              <a:rPr lang="es-SV" dirty="0" smtClean="0"/>
              <a:t>Infantes</a:t>
            </a:r>
          </a:p>
          <a:p>
            <a:endParaRPr lang="es-SV" dirty="0"/>
          </a:p>
          <a:p>
            <a:pPr marL="285750" indent="-285750">
              <a:buFontTx/>
              <a:buChar char="-"/>
            </a:pPr>
            <a:r>
              <a:rPr lang="es-SV" dirty="0" smtClean="0"/>
              <a:t>Complicaciones  por </a:t>
            </a:r>
            <a:r>
              <a:rPr lang="es-SV" dirty="0"/>
              <a:t> </a:t>
            </a:r>
            <a:r>
              <a:rPr lang="es-SV" dirty="0" smtClean="0"/>
              <a:t>Prematurez: </a:t>
            </a:r>
            <a:r>
              <a:rPr lang="es-SV" dirty="0" smtClean="0"/>
              <a:t>Retinitis del </a:t>
            </a:r>
            <a:r>
              <a:rPr lang="es-SV" dirty="0"/>
              <a:t> </a:t>
            </a:r>
            <a:r>
              <a:rPr lang="es-SV" dirty="0" smtClean="0"/>
              <a:t>Prematuro  y Fibroplasia  Retro Lental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Tumores</a:t>
            </a:r>
            <a:r>
              <a:rPr lang="es-SV" dirty="0"/>
              <a:t> </a:t>
            </a:r>
            <a:r>
              <a:rPr lang="es-SV" dirty="0" smtClean="0"/>
              <a:t>: Retinoblastoma y Glioma del nervio </a:t>
            </a:r>
            <a:r>
              <a:rPr lang="es-SV" dirty="0"/>
              <a:t>ó</a:t>
            </a:r>
            <a:r>
              <a:rPr lang="es-SV" dirty="0" smtClean="0"/>
              <a:t>ptico.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Enfermedades hereditarias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Vicios de refracción no corregidos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Ambliopía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Catarata y Glaucoma Congénito</a:t>
            </a:r>
          </a:p>
          <a:p>
            <a:endParaRPr lang="es-SV" dirty="0" smtClean="0"/>
          </a:p>
          <a:p>
            <a:pPr marL="285750" indent="-285750">
              <a:buFontTx/>
              <a:buChar char="-"/>
            </a:pPr>
            <a:endParaRPr lang="es-SV" dirty="0"/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1196752"/>
            <a:ext cx="87129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Adultos</a:t>
            </a:r>
          </a:p>
          <a:p>
            <a:endParaRPr lang="es-SV" dirty="0" smtClean="0"/>
          </a:p>
          <a:p>
            <a:pPr marL="285750" indent="-285750">
              <a:buFontTx/>
              <a:buChar char="-"/>
            </a:pPr>
            <a:r>
              <a:rPr lang="es-SV" dirty="0" smtClean="0"/>
              <a:t>Catarata Diabética</a:t>
            </a:r>
            <a:endParaRPr lang="es-SV" dirty="0" smtClean="0"/>
          </a:p>
          <a:p>
            <a:pPr marL="285750" indent="-285750">
              <a:buFontTx/>
              <a:buChar char="-"/>
            </a:pPr>
            <a:r>
              <a:rPr lang="es-SV" dirty="0" smtClean="0"/>
              <a:t>Retinopatía </a:t>
            </a:r>
            <a:r>
              <a:rPr lang="es-SV" dirty="0" smtClean="0"/>
              <a:t>´</a:t>
            </a:r>
            <a:endParaRPr lang="es-SV" dirty="0" smtClean="0"/>
          </a:p>
          <a:p>
            <a:pPr marL="285750" indent="-285750">
              <a:buFontTx/>
              <a:buChar char="-"/>
            </a:pPr>
            <a:r>
              <a:rPr lang="es-SV" dirty="0" smtClean="0"/>
              <a:t>Glaucoma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Degeneración macular en relacionada a la edad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Lesiones externas del ojo ( traumáticas )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Problemas vasculares tipo oclusivos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Enfermedades infecciosas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Patología inflamatoria</a:t>
            </a:r>
          </a:p>
          <a:p>
            <a:pPr marL="285750" indent="-285750">
              <a:buFontTx/>
              <a:buChar char="-"/>
            </a:pPr>
            <a:r>
              <a:rPr lang="es-SV" dirty="0" smtClean="0"/>
              <a:t>Enfermedades Heredo Degenerativas</a:t>
            </a:r>
            <a:endParaRPr lang="es-SV" dirty="0"/>
          </a:p>
          <a:p>
            <a:pPr marL="285750" indent="-285750">
              <a:buFontTx/>
              <a:buChar char="-"/>
            </a:pPr>
            <a:r>
              <a:rPr lang="es-SV" dirty="0" smtClean="0"/>
              <a:t>Vicios de refracción no corregidos</a:t>
            </a:r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/>
              <a:t>CATARATA</a:t>
            </a:r>
          </a:p>
          <a:p>
            <a:endParaRPr lang="es-SV" sz="4000" dirty="0"/>
          </a:p>
          <a:p>
            <a:r>
              <a:rPr lang="es-SV" dirty="0" smtClean="0"/>
              <a:t>Es la opacificación de las células del cristalino, que puede ser producida por la edad, por problemas metabólicos, traumáticos o inflamatorios.</a:t>
            </a:r>
          </a:p>
          <a:p>
            <a:r>
              <a:rPr lang="es-SV" dirty="0" smtClean="0"/>
              <a:t>Las cataratas pueden ser congénitas, juveniles o del adulto.</a:t>
            </a:r>
          </a:p>
          <a:p>
            <a:r>
              <a:rPr lang="es-SV" dirty="0"/>
              <a:t> </a:t>
            </a:r>
          </a:p>
          <a:p>
            <a:r>
              <a:rPr lang="es-SV" dirty="0" smtClean="0"/>
              <a:t>Tratamiento</a:t>
            </a:r>
          </a:p>
          <a:p>
            <a:endParaRPr lang="es-SV" dirty="0"/>
          </a:p>
          <a:p>
            <a:r>
              <a:rPr lang="es-SV" dirty="0" smtClean="0"/>
              <a:t>Con las técnicas modernas y de micro  incisión,  en donde utilizamos el ultra sonido o Fáco</a:t>
            </a:r>
            <a:r>
              <a:rPr lang="es-SV" dirty="0"/>
              <a:t>e</a:t>
            </a:r>
            <a:r>
              <a:rPr lang="es-SV" dirty="0" smtClean="0"/>
              <a:t>mulsificasión el resultado exitoso de la cirugía de catarata llega a un 95%  pudiendo incorporar al paciente casi de inmediato a sus funciones normales de vida.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029" y="2708920"/>
            <a:ext cx="2619375" cy="1743075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2622084" cy="1584176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869160"/>
            <a:ext cx="30384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/>
              <a:t>GLAUCOMA</a:t>
            </a:r>
          </a:p>
          <a:p>
            <a:endParaRPr lang="es-SV" sz="4000" dirty="0"/>
          </a:p>
          <a:p>
            <a:r>
              <a:rPr lang="es-SV" dirty="0" smtClean="0"/>
              <a:t>Es el aumento de la presión intraocular la cual provoca destrucción </a:t>
            </a:r>
            <a:r>
              <a:rPr lang="es-SV" dirty="0" smtClean="0"/>
              <a:t>de </a:t>
            </a:r>
            <a:r>
              <a:rPr lang="es-SV" dirty="0" smtClean="0"/>
              <a:t>las fibras nerviosas que conforman el nervio óptico, patología que si no es corregida en su momento lleva a la ceguera completa.</a:t>
            </a:r>
          </a:p>
          <a:p>
            <a:endParaRPr lang="es-SV" dirty="0"/>
          </a:p>
          <a:p>
            <a:r>
              <a:rPr lang="es-SV" dirty="0" smtClean="0"/>
              <a:t>Hay 2 tipos de </a:t>
            </a:r>
            <a:r>
              <a:rPr lang="es-SV" dirty="0" smtClean="0"/>
              <a:t>glaucoma:  el </a:t>
            </a:r>
            <a:r>
              <a:rPr lang="es-SV" dirty="0" smtClean="0"/>
              <a:t>de </a:t>
            </a:r>
            <a:r>
              <a:rPr lang="es-SV" dirty="0"/>
              <a:t>á</a:t>
            </a:r>
            <a:r>
              <a:rPr lang="es-SV" dirty="0" smtClean="0"/>
              <a:t>ngulo </a:t>
            </a:r>
            <a:r>
              <a:rPr lang="es-SV" dirty="0" smtClean="0"/>
              <a:t>abierto, el </a:t>
            </a:r>
            <a:r>
              <a:rPr lang="es-SV" dirty="0" smtClean="0"/>
              <a:t>cual es </a:t>
            </a:r>
            <a:r>
              <a:rPr lang="es-SV" dirty="0" smtClean="0"/>
              <a:t>crónico </a:t>
            </a:r>
            <a:r>
              <a:rPr lang="es-SV" dirty="0" smtClean="0"/>
              <a:t>y </a:t>
            </a:r>
            <a:r>
              <a:rPr lang="es-SV" dirty="0" smtClean="0"/>
              <a:t>silencioso </a:t>
            </a:r>
            <a:r>
              <a:rPr lang="es-SV" dirty="0" smtClean="0"/>
              <a:t>y el de </a:t>
            </a:r>
            <a:r>
              <a:rPr lang="es-SV" dirty="0"/>
              <a:t>á</a:t>
            </a:r>
            <a:r>
              <a:rPr lang="es-SV" dirty="0" smtClean="0"/>
              <a:t>ngulo cerrado que en general se presenta  </a:t>
            </a:r>
            <a:r>
              <a:rPr lang="es-SV" dirty="0" smtClean="0"/>
              <a:t>súbitamente y es violento, causando este la ceguera en cuestión de horas. </a:t>
            </a:r>
            <a:endParaRPr lang="es-SV" dirty="0" smtClean="0"/>
          </a:p>
          <a:p>
            <a:endParaRPr lang="es-SV" dirty="0"/>
          </a:p>
          <a:p>
            <a:r>
              <a:rPr lang="es-SV" dirty="0" smtClean="0"/>
              <a:t>Existe </a:t>
            </a:r>
            <a:r>
              <a:rPr lang="es-SV" dirty="0" smtClean="0"/>
              <a:t>también,  </a:t>
            </a:r>
            <a:r>
              <a:rPr lang="es-SV" dirty="0" smtClean="0"/>
              <a:t>glaucoma </a:t>
            </a:r>
            <a:r>
              <a:rPr lang="es-SV" dirty="0" smtClean="0"/>
              <a:t>congénito,  </a:t>
            </a:r>
            <a:r>
              <a:rPr lang="es-SV" dirty="0" smtClean="0"/>
              <a:t>juvenil y el secundario a otras patologías.</a:t>
            </a:r>
          </a:p>
          <a:p>
            <a:endParaRPr lang="es-SV" dirty="0"/>
          </a:p>
          <a:p>
            <a:r>
              <a:rPr lang="es-SV" dirty="0" smtClean="0"/>
              <a:t>El glaucoma puede presentarse en cualquier persona arriba de la cuarta década de la vida y con mayor incidencia arriba de los 60 años..</a:t>
            </a:r>
          </a:p>
          <a:p>
            <a:endParaRPr lang="es-SV" dirty="0"/>
          </a:p>
          <a:p>
            <a:r>
              <a:rPr lang="es-SV" dirty="0" smtClean="0"/>
              <a:t>EL </a:t>
            </a:r>
            <a:r>
              <a:rPr lang="es-SV" dirty="0" smtClean="0"/>
              <a:t>diagnóstico </a:t>
            </a:r>
            <a:r>
              <a:rPr lang="es-SV" dirty="0"/>
              <a:t>ú</a:t>
            </a:r>
            <a:r>
              <a:rPr lang="es-SV" dirty="0" smtClean="0"/>
              <a:t>nicamente puede ser efectuado a través de un examen oftalmológico </a:t>
            </a:r>
            <a:r>
              <a:rPr lang="es-SV" dirty="0" smtClean="0"/>
              <a:t>completo, </a:t>
            </a:r>
            <a:r>
              <a:rPr lang="es-SV" dirty="0" smtClean="0"/>
              <a:t>realizado por un </a:t>
            </a:r>
            <a:r>
              <a:rPr lang="es-SV" dirty="0" smtClean="0"/>
              <a:t>médico </a:t>
            </a:r>
            <a:r>
              <a:rPr lang="es-SV" dirty="0" smtClean="0"/>
              <a:t>oftalmólogo.</a:t>
            </a:r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892899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/>
              <a:t>TRATAMIENTO DE GLAUCOMA</a:t>
            </a:r>
          </a:p>
          <a:p>
            <a:endParaRPr lang="es-SV" sz="4000" dirty="0"/>
          </a:p>
          <a:p>
            <a:r>
              <a:rPr lang="es-SV" dirty="0" smtClean="0"/>
              <a:t>Exámenes  oftalmológicos anuales  para diagnosticar en su momento la enfermedad</a:t>
            </a:r>
          </a:p>
          <a:p>
            <a:endParaRPr lang="es-SV" dirty="0"/>
          </a:p>
          <a:p>
            <a:r>
              <a:rPr lang="es-SV" dirty="0" smtClean="0"/>
              <a:t>Hipotensores oculares tópicos </a:t>
            </a:r>
          </a:p>
          <a:p>
            <a:endParaRPr lang="es-SV" dirty="0"/>
          </a:p>
          <a:p>
            <a:r>
              <a:rPr lang="es-SV" dirty="0" smtClean="0"/>
              <a:t>Tratamiento de rayo laser.</a:t>
            </a:r>
          </a:p>
          <a:p>
            <a:endParaRPr lang="es-SV" dirty="0"/>
          </a:p>
          <a:p>
            <a:r>
              <a:rPr lang="es-SV" dirty="0" smtClean="0"/>
              <a:t>Métodos </a:t>
            </a:r>
            <a:r>
              <a:rPr lang="es-SV" dirty="0" smtClean="0"/>
              <a:t>quirúrgicos: Trabeculectomía</a:t>
            </a:r>
            <a:r>
              <a:rPr lang="es-SV" dirty="0" smtClean="0"/>
              <a:t>, Válvulas o Micro implantes.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803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692904"/>
            <a:ext cx="3600139" cy="2880111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614" y="4941168"/>
            <a:ext cx="3552825" cy="1285875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609" y="4922118"/>
            <a:ext cx="1981200" cy="1304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674497"/>
            <a:ext cx="2079104" cy="1819216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692904"/>
            <a:ext cx="3321085" cy="288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281</TotalTime>
  <Words>781</Words>
  <Application>Microsoft Office PowerPoint</Application>
  <PresentationFormat>Presentación en pantalla (4:3)</PresentationFormat>
  <Paragraphs>104</Paragraphs>
  <Slides>27</Slides>
  <Notes>1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1" baseType="lpstr">
      <vt:lpstr>Calibri</vt:lpstr>
      <vt:lpstr>Constantia</vt:lpstr>
      <vt:lpstr>Wingdings 2</vt:lpstr>
      <vt:lpstr>Flujo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Laptop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Prodiaser</dc:creator>
  <cp:lastModifiedBy>visionmendozamacall@outlook.es</cp:lastModifiedBy>
  <cp:revision>34</cp:revision>
  <dcterms:created xsi:type="dcterms:W3CDTF">2015-03-20T05:16:04Z</dcterms:created>
  <dcterms:modified xsi:type="dcterms:W3CDTF">2018-09-12T19:46:20Z</dcterms:modified>
</cp:coreProperties>
</file>